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itle" id="{84D8A511-5403-4CB5-8AAA-2226E1A111D6}">
          <p14:sldIdLst>
            <p14:sldId id="256"/>
          </p14:sldIdLst>
        </p14:section>
        <p14:section name="Definition" id="{052FC608-F024-4FF7-9E3B-EC1054978C25}">
          <p14:sldIdLst>
            <p14:sldId id="257"/>
          </p14:sldIdLst>
        </p14:section>
        <p14:section name="Statistics" id="{96684E42-C8E7-4F42-916F-644A0BA69CB5}">
          <p14:sldIdLst>
            <p14:sldId id="258"/>
          </p14:sldIdLst>
        </p14:section>
        <p14:section name="Adoption" id="{893806BE-F3F9-4326-8FF0-9596A78C9ED8}">
          <p14:sldIdLst>
            <p14:sldId id="259"/>
          </p14:sldIdLst>
        </p14:section>
        <p14:section name="Consequences" id="{E9A0B517-EE5A-4FBA-ADAE-98672C2C2FD2}">
          <p14:sldIdLst>
            <p14:sldId id="260"/>
            <p14:sldId id="261"/>
          </p14:sldIdLst>
        </p14:section>
        <p14:section name="Money Talks" id="{0B404503-098D-4858-BFAD-4386AC3B58C1}">
          <p14:sldIdLst>
            <p14:sldId id="26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47" autoAdjust="0"/>
    <p:restoredTop sz="94660"/>
  </p:normalViewPr>
  <p:slideViewPr>
    <p:cSldViewPr>
      <p:cViewPr varScale="1">
        <p:scale>
          <a:sx n="108" d="100"/>
          <a:sy n="108" d="100"/>
        </p:scale>
        <p:origin x="101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40F1B31-B25B-4CEA-956C-ED0D0D75208D}" type="doc">
      <dgm:prSet loTypeId="urn:microsoft.com/office/officeart/2005/8/layout/list1" loCatId="list" qsTypeId="urn:microsoft.com/office/officeart/2005/8/quickstyle/3d9" qsCatId="3D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E7ABF4B3-6068-45A0-8EC4-3062B67DC1D4}">
      <dgm:prSet phldrT="[Text]" custT="1"/>
      <dgm:spPr/>
      <dgm:t>
        <a:bodyPr/>
        <a:lstStyle/>
        <a:p>
          <a:r>
            <a:rPr lang="en-US" sz="3600" dirty="0"/>
            <a:t>New Zealand (1894)</a:t>
          </a:r>
        </a:p>
      </dgm:t>
    </dgm:pt>
    <dgm:pt modelId="{619002DB-7286-4B79-B8FB-EB0E895EBA84}" type="parTrans" cxnId="{3B58877F-CD85-4EC1-B08B-75D8BA778FBC}">
      <dgm:prSet/>
      <dgm:spPr/>
      <dgm:t>
        <a:bodyPr/>
        <a:lstStyle/>
        <a:p>
          <a:endParaRPr lang="en-US"/>
        </a:p>
      </dgm:t>
    </dgm:pt>
    <dgm:pt modelId="{4178111A-E45B-4602-9F3B-FAB8B782C1FF}" type="sibTrans" cxnId="{3B58877F-CD85-4EC1-B08B-75D8BA778FBC}">
      <dgm:prSet/>
      <dgm:spPr/>
      <dgm:t>
        <a:bodyPr/>
        <a:lstStyle/>
        <a:p>
          <a:endParaRPr lang="en-US"/>
        </a:p>
      </dgm:t>
    </dgm:pt>
    <dgm:pt modelId="{65843602-A67F-4E11-8499-B35CFCC1F092}">
      <dgm:prSet phldrT="[Text]" custT="1"/>
      <dgm:spPr/>
      <dgm:t>
        <a:bodyPr/>
        <a:lstStyle/>
        <a:p>
          <a:r>
            <a:rPr lang="en-US" sz="3600" dirty="0"/>
            <a:t>Australia (1896)</a:t>
          </a:r>
        </a:p>
      </dgm:t>
    </dgm:pt>
    <dgm:pt modelId="{490B79C5-A950-4D8C-A3FA-758786BC7DF6}" type="parTrans" cxnId="{1FE21490-A4F6-4447-9CD5-EBF27AFC3FA0}">
      <dgm:prSet/>
      <dgm:spPr/>
      <dgm:t>
        <a:bodyPr/>
        <a:lstStyle/>
        <a:p>
          <a:endParaRPr lang="en-US"/>
        </a:p>
      </dgm:t>
    </dgm:pt>
    <dgm:pt modelId="{615924B9-CB20-4F35-AD19-942E9B426B3E}" type="sibTrans" cxnId="{1FE21490-A4F6-4447-9CD5-EBF27AFC3FA0}">
      <dgm:prSet/>
      <dgm:spPr/>
      <dgm:t>
        <a:bodyPr/>
        <a:lstStyle/>
        <a:p>
          <a:endParaRPr lang="en-US"/>
        </a:p>
      </dgm:t>
    </dgm:pt>
    <dgm:pt modelId="{23F49A8D-99FE-4EC1-81B0-2421CE31F110}">
      <dgm:prSet phldrT="[Text]" custT="1"/>
      <dgm:spPr/>
      <dgm:t>
        <a:bodyPr/>
        <a:lstStyle/>
        <a:p>
          <a:r>
            <a:rPr lang="en-US" sz="3600" dirty="0"/>
            <a:t>United States (1938)</a:t>
          </a:r>
        </a:p>
      </dgm:t>
    </dgm:pt>
    <dgm:pt modelId="{FB8BEBF9-9224-4C14-864B-F7AB16D173A6}" type="parTrans" cxnId="{CB313768-4075-4307-8EF8-8CCA77FB1FC9}">
      <dgm:prSet/>
      <dgm:spPr/>
      <dgm:t>
        <a:bodyPr/>
        <a:lstStyle/>
        <a:p>
          <a:endParaRPr lang="en-US"/>
        </a:p>
      </dgm:t>
    </dgm:pt>
    <dgm:pt modelId="{0A87F131-03E6-45E0-815F-5D6292312059}" type="sibTrans" cxnId="{CB313768-4075-4307-8EF8-8CCA77FB1FC9}">
      <dgm:prSet/>
      <dgm:spPr/>
      <dgm:t>
        <a:bodyPr/>
        <a:lstStyle/>
        <a:p>
          <a:endParaRPr lang="en-US"/>
        </a:p>
      </dgm:t>
    </dgm:pt>
    <dgm:pt modelId="{F51A7943-F3EB-488D-B792-4F6607B21EE4}">
      <dgm:prSet custT="1"/>
      <dgm:spPr/>
      <dgm:t>
        <a:bodyPr/>
        <a:lstStyle/>
        <a:p>
          <a:r>
            <a:rPr lang="en-US" sz="3600" dirty="0"/>
            <a:t>United Kingdom (1909)</a:t>
          </a:r>
        </a:p>
      </dgm:t>
    </dgm:pt>
    <dgm:pt modelId="{359A0519-D129-4D2B-BA8B-43842CA9366B}" type="parTrans" cxnId="{A13B3F5B-411E-474D-B75E-D944010BEFDB}">
      <dgm:prSet/>
      <dgm:spPr/>
      <dgm:t>
        <a:bodyPr/>
        <a:lstStyle/>
        <a:p>
          <a:endParaRPr lang="en-US"/>
        </a:p>
      </dgm:t>
    </dgm:pt>
    <dgm:pt modelId="{46C13D96-DE14-4A73-881C-E045223AF0D7}" type="sibTrans" cxnId="{A13B3F5B-411E-474D-B75E-D944010BEFDB}">
      <dgm:prSet/>
      <dgm:spPr/>
      <dgm:t>
        <a:bodyPr/>
        <a:lstStyle/>
        <a:p>
          <a:endParaRPr lang="en-US"/>
        </a:p>
      </dgm:t>
    </dgm:pt>
    <dgm:pt modelId="{B02C6D46-713B-457E-B2FA-A8A32A6451B5}" type="pres">
      <dgm:prSet presAssocID="{440F1B31-B25B-4CEA-956C-ED0D0D75208D}" presName="linear" presStyleCnt="0">
        <dgm:presLayoutVars>
          <dgm:dir/>
          <dgm:animLvl val="lvl"/>
          <dgm:resizeHandles val="exact"/>
        </dgm:presLayoutVars>
      </dgm:prSet>
      <dgm:spPr/>
    </dgm:pt>
    <dgm:pt modelId="{CEAC2EF0-E377-4BF4-81E5-D1410F9D9B10}" type="pres">
      <dgm:prSet presAssocID="{E7ABF4B3-6068-45A0-8EC4-3062B67DC1D4}" presName="parentLin" presStyleCnt="0"/>
      <dgm:spPr/>
    </dgm:pt>
    <dgm:pt modelId="{70DD4FB7-AA12-422F-99F8-3B271BBB491E}" type="pres">
      <dgm:prSet presAssocID="{E7ABF4B3-6068-45A0-8EC4-3062B67DC1D4}" presName="parentLeftMargin" presStyleLbl="node1" presStyleIdx="0" presStyleCnt="4"/>
      <dgm:spPr/>
    </dgm:pt>
    <dgm:pt modelId="{D8D9AB16-598A-4A75-9D11-6C12955AB35C}" type="pres">
      <dgm:prSet presAssocID="{E7ABF4B3-6068-45A0-8EC4-3062B67DC1D4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059E2FF9-B2FA-4744-9EC9-F3F6050A59CE}" type="pres">
      <dgm:prSet presAssocID="{E7ABF4B3-6068-45A0-8EC4-3062B67DC1D4}" presName="negativeSpace" presStyleCnt="0"/>
      <dgm:spPr/>
    </dgm:pt>
    <dgm:pt modelId="{F63B3578-6CC6-48FE-B5E1-F25F03D5F3EF}" type="pres">
      <dgm:prSet presAssocID="{E7ABF4B3-6068-45A0-8EC4-3062B67DC1D4}" presName="childText" presStyleLbl="conFgAcc1" presStyleIdx="0" presStyleCnt="4">
        <dgm:presLayoutVars>
          <dgm:bulletEnabled val="1"/>
        </dgm:presLayoutVars>
      </dgm:prSet>
      <dgm:spPr/>
    </dgm:pt>
    <dgm:pt modelId="{B5AC3BE0-35C6-49A8-8626-7C6FC2FD323C}" type="pres">
      <dgm:prSet presAssocID="{4178111A-E45B-4602-9F3B-FAB8B782C1FF}" presName="spaceBetweenRectangles" presStyleCnt="0"/>
      <dgm:spPr/>
    </dgm:pt>
    <dgm:pt modelId="{810BE4C5-40D3-4BBA-BF6D-A1A61996757A}" type="pres">
      <dgm:prSet presAssocID="{65843602-A67F-4E11-8499-B35CFCC1F092}" presName="parentLin" presStyleCnt="0"/>
      <dgm:spPr/>
    </dgm:pt>
    <dgm:pt modelId="{F9A7DE36-7E5F-49A5-8832-77308D25E440}" type="pres">
      <dgm:prSet presAssocID="{65843602-A67F-4E11-8499-B35CFCC1F092}" presName="parentLeftMargin" presStyleLbl="node1" presStyleIdx="0" presStyleCnt="4"/>
      <dgm:spPr/>
    </dgm:pt>
    <dgm:pt modelId="{2E11BEF8-E7C4-4D14-A35F-C10DDAE3102C}" type="pres">
      <dgm:prSet presAssocID="{65843602-A67F-4E11-8499-B35CFCC1F092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29C5D974-1E48-4C3B-A3EA-BFFBF7191C00}" type="pres">
      <dgm:prSet presAssocID="{65843602-A67F-4E11-8499-B35CFCC1F092}" presName="negativeSpace" presStyleCnt="0"/>
      <dgm:spPr/>
    </dgm:pt>
    <dgm:pt modelId="{6BBAEA7F-FE18-45D9-8688-9A5B528F6B37}" type="pres">
      <dgm:prSet presAssocID="{65843602-A67F-4E11-8499-B35CFCC1F092}" presName="childText" presStyleLbl="conFgAcc1" presStyleIdx="1" presStyleCnt="4">
        <dgm:presLayoutVars>
          <dgm:bulletEnabled val="1"/>
        </dgm:presLayoutVars>
      </dgm:prSet>
      <dgm:spPr/>
    </dgm:pt>
    <dgm:pt modelId="{46FCD21C-9BFD-47D0-9BE1-7BDCDB31DEB0}" type="pres">
      <dgm:prSet presAssocID="{615924B9-CB20-4F35-AD19-942E9B426B3E}" presName="spaceBetweenRectangles" presStyleCnt="0"/>
      <dgm:spPr/>
    </dgm:pt>
    <dgm:pt modelId="{D7EC6412-9912-4F4B-B058-1FF8B26C7B5A}" type="pres">
      <dgm:prSet presAssocID="{F51A7943-F3EB-488D-B792-4F6607B21EE4}" presName="parentLin" presStyleCnt="0"/>
      <dgm:spPr/>
    </dgm:pt>
    <dgm:pt modelId="{1BA0B96A-41E5-48B9-AC92-DE4E7FC5A541}" type="pres">
      <dgm:prSet presAssocID="{F51A7943-F3EB-488D-B792-4F6607B21EE4}" presName="parentLeftMargin" presStyleLbl="node1" presStyleIdx="1" presStyleCnt="4"/>
      <dgm:spPr/>
    </dgm:pt>
    <dgm:pt modelId="{470FE858-4371-4F7B-8C3B-A6E8154EE08B}" type="pres">
      <dgm:prSet presAssocID="{F51A7943-F3EB-488D-B792-4F6607B21EE4}" presName="parentText" presStyleLbl="node1" presStyleIdx="2" presStyleCnt="4" custScaleX="121429">
        <dgm:presLayoutVars>
          <dgm:chMax val="0"/>
          <dgm:bulletEnabled val="1"/>
        </dgm:presLayoutVars>
      </dgm:prSet>
      <dgm:spPr/>
    </dgm:pt>
    <dgm:pt modelId="{7FA44586-A67D-41D4-90A9-15BF0C2BAD73}" type="pres">
      <dgm:prSet presAssocID="{F51A7943-F3EB-488D-B792-4F6607B21EE4}" presName="negativeSpace" presStyleCnt="0"/>
      <dgm:spPr/>
    </dgm:pt>
    <dgm:pt modelId="{53C4F61D-57F5-4ACD-A37B-6146A1675701}" type="pres">
      <dgm:prSet presAssocID="{F51A7943-F3EB-488D-B792-4F6607B21EE4}" presName="childText" presStyleLbl="conFgAcc1" presStyleIdx="2" presStyleCnt="4" custLinFactNeighborY="-16570">
        <dgm:presLayoutVars>
          <dgm:bulletEnabled val="1"/>
        </dgm:presLayoutVars>
      </dgm:prSet>
      <dgm:spPr/>
    </dgm:pt>
    <dgm:pt modelId="{4098FAC4-2120-430F-A436-A5640EDD988C}" type="pres">
      <dgm:prSet presAssocID="{46C13D96-DE14-4A73-881C-E045223AF0D7}" presName="spaceBetweenRectangles" presStyleCnt="0"/>
      <dgm:spPr/>
    </dgm:pt>
    <dgm:pt modelId="{0D07D7AA-7BD2-4918-9120-D75808D8144C}" type="pres">
      <dgm:prSet presAssocID="{23F49A8D-99FE-4EC1-81B0-2421CE31F110}" presName="parentLin" presStyleCnt="0"/>
      <dgm:spPr/>
    </dgm:pt>
    <dgm:pt modelId="{17B3A0E5-C692-41B7-B627-838FEB5927C2}" type="pres">
      <dgm:prSet presAssocID="{23F49A8D-99FE-4EC1-81B0-2421CE31F110}" presName="parentLeftMargin" presStyleLbl="node1" presStyleIdx="2" presStyleCnt="4"/>
      <dgm:spPr/>
    </dgm:pt>
    <dgm:pt modelId="{D3383711-E12C-4385-B867-B04A0B3D510E}" type="pres">
      <dgm:prSet presAssocID="{23F49A8D-99FE-4EC1-81B0-2421CE31F110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343B8C44-3662-4EFF-8A8B-765CBC1A2476}" type="pres">
      <dgm:prSet presAssocID="{23F49A8D-99FE-4EC1-81B0-2421CE31F110}" presName="negativeSpace" presStyleCnt="0"/>
      <dgm:spPr/>
    </dgm:pt>
    <dgm:pt modelId="{11E6929E-46C3-4BFF-A477-64D2E0DE5C5B}" type="pres">
      <dgm:prSet presAssocID="{23F49A8D-99FE-4EC1-81B0-2421CE31F110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8F661A1D-D92D-4155-8FE8-6A09DEF5E8C5}" type="presOf" srcId="{F51A7943-F3EB-488D-B792-4F6607B21EE4}" destId="{470FE858-4371-4F7B-8C3B-A6E8154EE08B}" srcOrd="1" destOrd="0" presId="urn:microsoft.com/office/officeart/2005/8/layout/list1"/>
    <dgm:cxn modelId="{FC533821-0529-455E-A38B-1D16CDF10517}" type="presOf" srcId="{65843602-A67F-4E11-8499-B35CFCC1F092}" destId="{2E11BEF8-E7C4-4D14-A35F-C10DDAE3102C}" srcOrd="1" destOrd="0" presId="urn:microsoft.com/office/officeart/2005/8/layout/list1"/>
    <dgm:cxn modelId="{6E472430-17F9-4F02-9B40-0BCB347AE1E5}" type="presOf" srcId="{65843602-A67F-4E11-8499-B35CFCC1F092}" destId="{F9A7DE36-7E5F-49A5-8832-77308D25E440}" srcOrd="0" destOrd="0" presId="urn:microsoft.com/office/officeart/2005/8/layout/list1"/>
    <dgm:cxn modelId="{A13B3F5B-411E-474D-B75E-D944010BEFDB}" srcId="{440F1B31-B25B-4CEA-956C-ED0D0D75208D}" destId="{F51A7943-F3EB-488D-B792-4F6607B21EE4}" srcOrd="2" destOrd="0" parTransId="{359A0519-D129-4D2B-BA8B-43842CA9366B}" sibTransId="{46C13D96-DE14-4A73-881C-E045223AF0D7}"/>
    <dgm:cxn modelId="{D5810765-CEF9-4420-8408-5C353243C5D1}" type="presOf" srcId="{23F49A8D-99FE-4EC1-81B0-2421CE31F110}" destId="{D3383711-E12C-4385-B867-B04A0B3D510E}" srcOrd="1" destOrd="0" presId="urn:microsoft.com/office/officeart/2005/8/layout/list1"/>
    <dgm:cxn modelId="{3E725E46-A1DA-4FA4-B4E4-FE6A40B56FD4}" type="presOf" srcId="{440F1B31-B25B-4CEA-956C-ED0D0D75208D}" destId="{B02C6D46-713B-457E-B2FA-A8A32A6451B5}" srcOrd="0" destOrd="0" presId="urn:microsoft.com/office/officeart/2005/8/layout/list1"/>
    <dgm:cxn modelId="{CB313768-4075-4307-8EF8-8CCA77FB1FC9}" srcId="{440F1B31-B25B-4CEA-956C-ED0D0D75208D}" destId="{23F49A8D-99FE-4EC1-81B0-2421CE31F110}" srcOrd="3" destOrd="0" parTransId="{FB8BEBF9-9224-4C14-864B-F7AB16D173A6}" sibTransId="{0A87F131-03E6-45E0-815F-5D6292312059}"/>
    <dgm:cxn modelId="{3B58877F-CD85-4EC1-B08B-75D8BA778FBC}" srcId="{440F1B31-B25B-4CEA-956C-ED0D0D75208D}" destId="{E7ABF4B3-6068-45A0-8EC4-3062B67DC1D4}" srcOrd="0" destOrd="0" parTransId="{619002DB-7286-4B79-B8FB-EB0E895EBA84}" sibTransId="{4178111A-E45B-4602-9F3B-FAB8B782C1FF}"/>
    <dgm:cxn modelId="{3F2FF485-540B-4093-A5EB-169421BC3EDC}" type="presOf" srcId="{F51A7943-F3EB-488D-B792-4F6607B21EE4}" destId="{1BA0B96A-41E5-48B9-AC92-DE4E7FC5A541}" srcOrd="0" destOrd="0" presId="urn:microsoft.com/office/officeart/2005/8/layout/list1"/>
    <dgm:cxn modelId="{1FE21490-A4F6-4447-9CD5-EBF27AFC3FA0}" srcId="{440F1B31-B25B-4CEA-956C-ED0D0D75208D}" destId="{65843602-A67F-4E11-8499-B35CFCC1F092}" srcOrd="1" destOrd="0" parTransId="{490B79C5-A950-4D8C-A3FA-758786BC7DF6}" sibTransId="{615924B9-CB20-4F35-AD19-942E9B426B3E}"/>
    <dgm:cxn modelId="{5F690AA3-9C83-4873-81F9-581CBD33C489}" type="presOf" srcId="{E7ABF4B3-6068-45A0-8EC4-3062B67DC1D4}" destId="{D8D9AB16-598A-4A75-9D11-6C12955AB35C}" srcOrd="1" destOrd="0" presId="urn:microsoft.com/office/officeart/2005/8/layout/list1"/>
    <dgm:cxn modelId="{215D2FBB-BD82-4B35-9D37-6DB88AD65A6F}" type="presOf" srcId="{23F49A8D-99FE-4EC1-81B0-2421CE31F110}" destId="{17B3A0E5-C692-41B7-B627-838FEB5927C2}" srcOrd="0" destOrd="0" presId="urn:microsoft.com/office/officeart/2005/8/layout/list1"/>
    <dgm:cxn modelId="{B6518FD6-367C-48F7-A339-54559C09A1DF}" type="presOf" srcId="{E7ABF4B3-6068-45A0-8EC4-3062B67DC1D4}" destId="{70DD4FB7-AA12-422F-99F8-3B271BBB491E}" srcOrd="0" destOrd="0" presId="urn:microsoft.com/office/officeart/2005/8/layout/list1"/>
    <dgm:cxn modelId="{083FFEF7-3957-4684-B086-66CE00606F41}" type="presParOf" srcId="{B02C6D46-713B-457E-B2FA-A8A32A6451B5}" destId="{CEAC2EF0-E377-4BF4-81E5-D1410F9D9B10}" srcOrd="0" destOrd="0" presId="urn:microsoft.com/office/officeart/2005/8/layout/list1"/>
    <dgm:cxn modelId="{75969567-7205-4929-8BEB-F2CC49EBC8C2}" type="presParOf" srcId="{CEAC2EF0-E377-4BF4-81E5-D1410F9D9B10}" destId="{70DD4FB7-AA12-422F-99F8-3B271BBB491E}" srcOrd="0" destOrd="0" presId="urn:microsoft.com/office/officeart/2005/8/layout/list1"/>
    <dgm:cxn modelId="{8A332D0D-B611-4708-88C7-F3F1557F5F74}" type="presParOf" srcId="{CEAC2EF0-E377-4BF4-81E5-D1410F9D9B10}" destId="{D8D9AB16-598A-4A75-9D11-6C12955AB35C}" srcOrd="1" destOrd="0" presId="urn:microsoft.com/office/officeart/2005/8/layout/list1"/>
    <dgm:cxn modelId="{AD1C8993-BFAB-4491-A1B4-458594D14DFC}" type="presParOf" srcId="{B02C6D46-713B-457E-B2FA-A8A32A6451B5}" destId="{059E2FF9-B2FA-4744-9EC9-F3F6050A59CE}" srcOrd="1" destOrd="0" presId="urn:microsoft.com/office/officeart/2005/8/layout/list1"/>
    <dgm:cxn modelId="{8E68CA68-65DA-4DA1-AEE9-B11280FDE848}" type="presParOf" srcId="{B02C6D46-713B-457E-B2FA-A8A32A6451B5}" destId="{F63B3578-6CC6-48FE-B5E1-F25F03D5F3EF}" srcOrd="2" destOrd="0" presId="urn:microsoft.com/office/officeart/2005/8/layout/list1"/>
    <dgm:cxn modelId="{291C3D4E-0003-42D8-A19A-3552F2D3DB66}" type="presParOf" srcId="{B02C6D46-713B-457E-B2FA-A8A32A6451B5}" destId="{B5AC3BE0-35C6-49A8-8626-7C6FC2FD323C}" srcOrd="3" destOrd="0" presId="urn:microsoft.com/office/officeart/2005/8/layout/list1"/>
    <dgm:cxn modelId="{B731B08A-4CEF-44A4-A324-FA3FF20C2E2C}" type="presParOf" srcId="{B02C6D46-713B-457E-B2FA-A8A32A6451B5}" destId="{810BE4C5-40D3-4BBA-BF6D-A1A61996757A}" srcOrd="4" destOrd="0" presId="urn:microsoft.com/office/officeart/2005/8/layout/list1"/>
    <dgm:cxn modelId="{1AF5920A-04CE-44DF-8809-3D37119F7D5C}" type="presParOf" srcId="{810BE4C5-40D3-4BBA-BF6D-A1A61996757A}" destId="{F9A7DE36-7E5F-49A5-8832-77308D25E440}" srcOrd="0" destOrd="0" presId="urn:microsoft.com/office/officeart/2005/8/layout/list1"/>
    <dgm:cxn modelId="{BA5DA2C1-C376-4F9A-870D-C698150D5FE9}" type="presParOf" srcId="{810BE4C5-40D3-4BBA-BF6D-A1A61996757A}" destId="{2E11BEF8-E7C4-4D14-A35F-C10DDAE3102C}" srcOrd="1" destOrd="0" presId="urn:microsoft.com/office/officeart/2005/8/layout/list1"/>
    <dgm:cxn modelId="{513F4AD0-60B8-436C-9B10-B39E0FCB499C}" type="presParOf" srcId="{B02C6D46-713B-457E-B2FA-A8A32A6451B5}" destId="{29C5D974-1E48-4C3B-A3EA-BFFBF7191C00}" srcOrd="5" destOrd="0" presId="urn:microsoft.com/office/officeart/2005/8/layout/list1"/>
    <dgm:cxn modelId="{CA0013B7-23BC-42C6-BBF5-695CBAC3E18A}" type="presParOf" srcId="{B02C6D46-713B-457E-B2FA-A8A32A6451B5}" destId="{6BBAEA7F-FE18-45D9-8688-9A5B528F6B37}" srcOrd="6" destOrd="0" presId="urn:microsoft.com/office/officeart/2005/8/layout/list1"/>
    <dgm:cxn modelId="{9E19470F-B365-4A80-AB1D-3351632039C2}" type="presParOf" srcId="{B02C6D46-713B-457E-B2FA-A8A32A6451B5}" destId="{46FCD21C-9BFD-47D0-9BE1-7BDCDB31DEB0}" srcOrd="7" destOrd="0" presId="urn:microsoft.com/office/officeart/2005/8/layout/list1"/>
    <dgm:cxn modelId="{AF418C3A-AE87-4E33-97EF-D298A08622F8}" type="presParOf" srcId="{B02C6D46-713B-457E-B2FA-A8A32A6451B5}" destId="{D7EC6412-9912-4F4B-B058-1FF8B26C7B5A}" srcOrd="8" destOrd="0" presId="urn:microsoft.com/office/officeart/2005/8/layout/list1"/>
    <dgm:cxn modelId="{FFCD0002-F522-4C8F-988B-002B46D48473}" type="presParOf" srcId="{D7EC6412-9912-4F4B-B058-1FF8B26C7B5A}" destId="{1BA0B96A-41E5-48B9-AC92-DE4E7FC5A541}" srcOrd="0" destOrd="0" presId="urn:microsoft.com/office/officeart/2005/8/layout/list1"/>
    <dgm:cxn modelId="{CBF83029-0B8C-4898-AED2-B08EAFF5618B}" type="presParOf" srcId="{D7EC6412-9912-4F4B-B058-1FF8B26C7B5A}" destId="{470FE858-4371-4F7B-8C3B-A6E8154EE08B}" srcOrd="1" destOrd="0" presId="urn:microsoft.com/office/officeart/2005/8/layout/list1"/>
    <dgm:cxn modelId="{ABBBE042-4076-4479-9D19-9CD9B1BE6A8F}" type="presParOf" srcId="{B02C6D46-713B-457E-B2FA-A8A32A6451B5}" destId="{7FA44586-A67D-41D4-90A9-15BF0C2BAD73}" srcOrd="9" destOrd="0" presId="urn:microsoft.com/office/officeart/2005/8/layout/list1"/>
    <dgm:cxn modelId="{BDC8FC7C-CA1C-4F74-9859-BBB37594FE70}" type="presParOf" srcId="{B02C6D46-713B-457E-B2FA-A8A32A6451B5}" destId="{53C4F61D-57F5-4ACD-A37B-6146A1675701}" srcOrd="10" destOrd="0" presId="urn:microsoft.com/office/officeart/2005/8/layout/list1"/>
    <dgm:cxn modelId="{56A3FF2C-7869-410C-A9BD-B16030786B85}" type="presParOf" srcId="{B02C6D46-713B-457E-B2FA-A8A32A6451B5}" destId="{4098FAC4-2120-430F-A436-A5640EDD988C}" srcOrd="11" destOrd="0" presId="urn:microsoft.com/office/officeart/2005/8/layout/list1"/>
    <dgm:cxn modelId="{159BDF70-9A9F-4B6D-A9A5-6A1B1F0922D9}" type="presParOf" srcId="{B02C6D46-713B-457E-B2FA-A8A32A6451B5}" destId="{0D07D7AA-7BD2-4918-9120-D75808D8144C}" srcOrd="12" destOrd="0" presId="urn:microsoft.com/office/officeart/2005/8/layout/list1"/>
    <dgm:cxn modelId="{5C14DC44-164B-4BA3-9C70-8C15ECEF4A12}" type="presParOf" srcId="{0D07D7AA-7BD2-4918-9120-D75808D8144C}" destId="{17B3A0E5-C692-41B7-B627-838FEB5927C2}" srcOrd="0" destOrd="0" presId="urn:microsoft.com/office/officeart/2005/8/layout/list1"/>
    <dgm:cxn modelId="{E771BA55-DB65-4E77-AF22-CD82059BBA05}" type="presParOf" srcId="{0D07D7AA-7BD2-4918-9120-D75808D8144C}" destId="{D3383711-E12C-4385-B867-B04A0B3D510E}" srcOrd="1" destOrd="0" presId="urn:microsoft.com/office/officeart/2005/8/layout/list1"/>
    <dgm:cxn modelId="{88DE11CA-0092-48E5-B0CA-2E4EF59C79B5}" type="presParOf" srcId="{B02C6D46-713B-457E-B2FA-A8A32A6451B5}" destId="{343B8C44-3662-4EFF-8A8B-765CBC1A2476}" srcOrd="13" destOrd="0" presId="urn:microsoft.com/office/officeart/2005/8/layout/list1"/>
    <dgm:cxn modelId="{1D0AFA01-7253-4234-B89A-D1C1008CBD7B}" type="presParOf" srcId="{B02C6D46-713B-457E-B2FA-A8A32A6451B5}" destId="{11E6929E-46C3-4BFF-A477-64D2E0DE5C5B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3B3578-6CC6-48FE-B5E1-F25F03D5F3EF}">
      <dsp:nvSpPr>
        <dsp:cNvPr id="0" name=""/>
        <dsp:cNvSpPr/>
      </dsp:nvSpPr>
      <dsp:spPr>
        <a:xfrm>
          <a:off x="0" y="347020"/>
          <a:ext cx="6096000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22735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8D9AB16-598A-4A75-9D11-6C12955AB35C}">
      <dsp:nvSpPr>
        <dsp:cNvPr id="0" name=""/>
        <dsp:cNvSpPr/>
      </dsp:nvSpPr>
      <dsp:spPr>
        <a:xfrm>
          <a:off x="304800" y="7539"/>
          <a:ext cx="4267200" cy="6789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  <a:sp3d extrusionH="28000" prstMaterial="matte"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New Zealand (1894)</a:t>
          </a:r>
        </a:p>
      </dsp:txBody>
      <dsp:txXfrm>
        <a:off x="337944" y="40683"/>
        <a:ext cx="4200912" cy="612672"/>
      </dsp:txXfrm>
    </dsp:sp>
    <dsp:sp modelId="{6BBAEA7F-FE18-45D9-8688-9A5B528F6B37}">
      <dsp:nvSpPr>
        <dsp:cNvPr id="0" name=""/>
        <dsp:cNvSpPr/>
      </dsp:nvSpPr>
      <dsp:spPr>
        <a:xfrm>
          <a:off x="0" y="1390300"/>
          <a:ext cx="6096000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-1130992"/>
              <a:satOff val="3728"/>
              <a:lumOff val="3987"/>
              <a:alphaOff val="0"/>
            </a:schemeClr>
          </a:solidFill>
          <a:prstDash val="solid"/>
        </a:ln>
        <a:effectLst/>
        <a:sp3d z="-22735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E11BEF8-E7C4-4D14-A35F-C10DDAE3102C}">
      <dsp:nvSpPr>
        <dsp:cNvPr id="0" name=""/>
        <dsp:cNvSpPr/>
      </dsp:nvSpPr>
      <dsp:spPr>
        <a:xfrm>
          <a:off x="304800" y="1050819"/>
          <a:ext cx="4267200" cy="678960"/>
        </a:xfrm>
        <a:prstGeom prst="roundRect">
          <a:avLst/>
        </a:prstGeom>
        <a:solidFill>
          <a:schemeClr val="accent2">
            <a:hueOff val="-1130992"/>
            <a:satOff val="3728"/>
            <a:lumOff val="3987"/>
            <a:alphaOff val="0"/>
          </a:schemeClr>
        </a:solidFill>
        <a:ln>
          <a:noFill/>
        </a:ln>
        <a:effectLst/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  <a:sp3d extrusionH="28000" prstMaterial="matte"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Australia (1896)</a:t>
          </a:r>
        </a:p>
      </dsp:txBody>
      <dsp:txXfrm>
        <a:off x="337944" y="1083963"/>
        <a:ext cx="4200912" cy="612672"/>
      </dsp:txXfrm>
    </dsp:sp>
    <dsp:sp modelId="{53C4F61D-57F5-4ACD-A37B-6146A1675701}">
      <dsp:nvSpPr>
        <dsp:cNvPr id="0" name=""/>
        <dsp:cNvSpPr/>
      </dsp:nvSpPr>
      <dsp:spPr>
        <a:xfrm>
          <a:off x="0" y="2413000"/>
          <a:ext cx="6096000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-2261984"/>
              <a:satOff val="7457"/>
              <a:lumOff val="7974"/>
              <a:alphaOff val="0"/>
            </a:schemeClr>
          </a:solidFill>
          <a:prstDash val="solid"/>
        </a:ln>
        <a:effectLst/>
        <a:sp3d z="-22735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70FE858-4371-4F7B-8C3B-A6E8154EE08B}">
      <dsp:nvSpPr>
        <dsp:cNvPr id="0" name=""/>
        <dsp:cNvSpPr/>
      </dsp:nvSpPr>
      <dsp:spPr>
        <a:xfrm>
          <a:off x="304800" y="2094100"/>
          <a:ext cx="5181618" cy="678960"/>
        </a:xfrm>
        <a:prstGeom prst="roundRect">
          <a:avLst/>
        </a:prstGeom>
        <a:solidFill>
          <a:schemeClr val="accent2">
            <a:hueOff val="-2261984"/>
            <a:satOff val="7457"/>
            <a:lumOff val="7974"/>
            <a:alphaOff val="0"/>
          </a:schemeClr>
        </a:solidFill>
        <a:ln>
          <a:noFill/>
        </a:ln>
        <a:effectLst/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  <a:sp3d extrusionH="28000" prstMaterial="matte"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United Kingdom (1909)</a:t>
          </a:r>
        </a:p>
      </dsp:txBody>
      <dsp:txXfrm>
        <a:off x="337944" y="2127244"/>
        <a:ext cx="5115330" cy="612672"/>
      </dsp:txXfrm>
    </dsp:sp>
    <dsp:sp modelId="{11E6929E-46C3-4BFF-A477-64D2E0DE5C5B}">
      <dsp:nvSpPr>
        <dsp:cNvPr id="0" name=""/>
        <dsp:cNvSpPr/>
      </dsp:nvSpPr>
      <dsp:spPr>
        <a:xfrm>
          <a:off x="0" y="3476860"/>
          <a:ext cx="6096000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-3392975"/>
              <a:satOff val="11185"/>
              <a:lumOff val="11961"/>
              <a:alphaOff val="0"/>
            </a:schemeClr>
          </a:solidFill>
          <a:prstDash val="solid"/>
        </a:ln>
        <a:effectLst/>
        <a:sp3d z="-22735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3383711-E12C-4385-B867-B04A0B3D510E}">
      <dsp:nvSpPr>
        <dsp:cNvPr id="0" name=""/>
        <dsp:cNvSpPr/>
      </dsp:nvSpPr>
      <dsp:spPr>
        <a:xfrm>
          <a:off x="304800" y="3137380"/>
          <a:ext cx="4267200" cy="678960"/>
        </a:xfrm>
        <a:prstGeom prst="roundRect">
          <a:avLst/>
        </a:prstGeom>
        <a:solidFill>
          <a:schemeClr val="accent2">
            <a:hueOff val="-3392975"/>
            <a:satOff val="11185"/>
            <a:lumOff val="11961"/>
            <a:alphaOff val="0"/>
          </a:schemeClr>
        </a:solidFill>
        <a:ln>
          <a:noFill/>
        </a:ln>
        <a:effectLst/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  <a:sp3d extrusionH="28000" prstMaterial="matte"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United States (1938)</a:t>
          </a:r>
        </a:p>
      </dsp:txBody>
      <dsp:txXfrm>
        <a:off x="337944" y="3170524"/>
        <a:ext cx="4200912" cy="61267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9">
  <dgm:title val=""/>
  <dgm:desc val=""/>
  <dgm:catLst>
    <dgm:cat type="3D" pri="11900"/>
  </dgm:catLst>
  <dgm:scene3d>
    <a:camera prst="perspectiveRelaxed">
      <a:rot lat="19149996" lon="20104178" rev="1577324"/>
    </a:camera>
    <a:lightRig rig="soft" dir="t"/>
    <a:backdrop>
      <a:anchor x="0" y="0" z="-210000"/>
      <a:norm dx="0" dy="0" dz="914400"/>
      <a:up dx="0" dy="914400" dz="0"/>
    </a:backdrop>
  </dgm:scene3d>
  <dgm:styleLbl name="node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>
      <a:sp3d extrusionH="28000" prstMaterial="matte"/>
    </dgm:txPr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4A6FCEC-9DB1-46B0-AD6D-4DA2309E42B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r>
              <a:rPr lang="da-DK"/>
              <a:t>CTIS 186 Midterm Exam (Spring 2025 - 2026)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9678E86-A551-4F23-A536-52BA32A1AF1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2B261B5-CF65-4948-84BC-C859137D6CC6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053CEA-4EBA-4B57-BCDB-3E6F47A3AB5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r>
              <a:rPr lang="en-US"/>
              <a:t>Good Money :)))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F5E0FE4-E23E-40D5-B8C9-99D1E11E58F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159C892-C277-4DDC-A9AB-B5B1D2792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62581"/>
      </p:ext>
    </p:extLst>
  </p:cSld>
  <p:clrMap bg1="lt1" tx1="dk1" bg2="lt2" tx2="dk2" accent1="accent1" accent2="accent2" accent3="accent3" accent4="accent4" accent5="accent5" accent6="accent6" hlink="hlink" folHlink="folHlink"/>
  <p:hf sldNum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r>
              <a:rPr lang="da-DK"/>
              <a:t>CTIS 186 Midterm Exam (Spring 2025 - 2026)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2D00076-06F3-4F20-B611-8D1A76A87245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r>
              <a:rPr lang="en-US"/>
              <a:t>Good Money :)))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547471F-44CB-4F12-892B-8C7BF6F61A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706149"/>
      </p:ext>
    </p:extLst>
  </p:cSld>
  <p:clrMap bg1="lt1" tx1="dk1" bg2="lt2" tx2="dk2" accent1="accent1" accent2="accent2" accent3="accent3" accent4="accent4" accent5="accent5" accent6="accent6" hlink="hlink" folHlink="folHlink"/>
  <p:hf sldNum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da-DK"/>
              <a:t>CTIS 186 Midterm Exam (Spring 2025 - 2026)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Good Money :)))</a:t>
            </a:r>
          </a:p>
        </p:txBody>
      </p:sp>
    </p:spTree>
    <p:extLst>
      <p:ext uri="{BB962C8B-B14F-4D97-AF65-F5344CB8AC3E}">
        <p14:creationId xmlns:p14="http://schemas.microsoft.com/office/powerpoint/2010/main" val="21638868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Don’t forget to mention: Minimum wage is seen as a way to help lower-income families.</a:t>
            </a:r>
            <a:endParaRPr lang="en-US" b="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7DB1CD-4DCF-4FB5-9E00-6E3DB6C9810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Good Money :)))</a:t>
            </a:r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9A02A04E-2010-44ED-8822-859EE9BC7786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da-DK"/>
              <a:t>CTIS 186 Midterm Exam (Spring 2025 - 2026)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2796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da-DK"/>
              <a:t>CTIS 186 Midterm Exam (Spring 2025 - 2026)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Good Money :)))</a:t>
            </a:r>
          </a:p>
        </p:txBody>
      </p:sp>
    </p:spTree>
    <p:extLst>
      <p:ext uri="{BB962C8B-B14F-4D97-AF65-F5344CB8AC3E}">
        <p14:creationId xmlns:p14="http://schemas.microsoft.com/office/powerpoint/2010/main" val="35055593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da-DK"/>
              <a:t>CTIS 186 Midterm Exam (Spring 2025 - 2026)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Good Money :)))</a:t>
            </a:r>
          </a:p>
        </p:txBody>
      </p:sp>
    </p:spTree>
    <p:extLst>
      <p:ext uri="{BB962C8B-B14F-4D97-AF65-F5344CB8AC3E}">
        <p14:creationId xmlns:p14="http://schemas.microsoft.com/office/powerpoint/2010/main" val="22244361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da-DK"/>
              <a:t>CTIS 186 Midterm Exam (Spring 2025 - 2026)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Good Money :)))</a:t>
            </a:r>
          </a:p>
        </p:txBody>
      </p:sp>
    </p:spTree>
    <p:extLst>
      <p:ext uri="{BB962C8B-B14F-4D97-AF65-F5344CB8AC3E}">
        <p14:creationId xmlns:p14="http://schemas.microsoft.com/office/powerpoint/2010/main" val="26290131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da-DK"/>
              <a:t>CTIS 186 Midterm Exam (Spring 2025 - 2026)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Good Money :)))</a:t>
            </a:r>
          </a:p>
        </p:txBody>
      </p:sp>
    </p:spTree>
    <p:extLst>
      <p:ext uri="{BB962C8B-B14F-4D97-AF65-F5344CB8AC3E}">
        <p14:creationId xmlns:p14="http://schemas.microsoft.com/office/powerpoint/2010/main" val="10270875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da-DK"/>
              <a:t>CTIS 186 Midterm Exam (Spring 2025 - 2026)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Good Money :)))</a:t>
            </a:r>
          </a:p>
        </p:txBody>
      </p:sp>
    </p:spTree>
    <p:extLst>
      <p:ext uri="{BB962C8B-B14F-4D97-AF65-F5344CB8AC3E}">
        <p14:creationId xmlns:p14="http://schemas.microsoft.com/office/powerpoint/2010/main" val="13318116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96319" y="802299"/>
            <a:ext cx="5618515" cy="2541431"/>
          </a:xfrm>
        </p:spPr>
        <p:txBody>
          <a:bodyPr bIns="0"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6319" y="3531205"/>
            <a:ext cx="5618515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791C2-8717-42E8-87E4-6A314B186159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96319" y="329308"/>
            <a:ext cx="3086292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4703" y="798973"/>
            <a:ext cx="802005" cy="503578"/>
          </a:xfrm>
        </p:spPr>
        <p:txBody>
          <a:bodyPr/>
          <a:lstStyle/>
          <a:p>
            <a:fld id="{99FEDECB-E9A2-44E0-9DAC-40C929E697F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396319" y="3528542"/>
            <a:ext cx="561851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8170058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791C2-8717-42E8-87E4-6A314B186159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EDECB-E9A2-44E0-9DAC-40C929E697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09851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8028" y="798974"/>
            <a:ext cx="1103027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3491" y="798974"/>
            <a:ext cx="5301095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791C2-8717-42E8-87E4-6A314B186159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EDECB-E9A2-44E0-9DAC-40C929E697F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6918028" y="798974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8191530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791C2-8717-42E8-87E4-6A314B186159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EDECB-E9A2-44E0-9DAC-40C929E697FF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068107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1756130"/>
            <a:ext cx="5617002" cy="188795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2" y="3806196"/>
            <a:ext cx="5617002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791C2-8717-42E8-87E4-6A314B186159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EDECB-E9A2-44E0-9DAC-40C929E697F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43491" y="3804985"/>
            <a:ext cx="561700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608921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890"/>
            <a:ext cx="6571343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3490" y="2013936"/>
            <a:ext cx="3125871" cy="34375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9182" y="2013936"/>
            <a:ext cx="3125652" cy="34375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791C2-8717-42E8-87E4-6A314B186159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EDECB-E9A2-44E0-9DAC-40C929E697FF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2900408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164"/>
            <a:ext cx="6571344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9550"/>
            <a:ext cx="312576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3491" y="2824270"/>
            <a:ext cx="3125766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9182" y="2023004"/>
            <a:ext cx="31256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89182" y="2821491"/>
            <a:ext cx="31256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791C2-8717-42E8-87E4-6A314B186159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EDECB-E9A2-44E0-9DAC-40C929E697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90608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791C2-8717-42E8-87E4-6A314B186159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EDECB-E9A2-44E0-9DAC-40C929E697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4341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791C2-8717-42E8-87E4-6A314B186159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EDECB-E9A2-44E0-9DAC-40C929E697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24272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042" y="798973"/>
            <a:ext cx="2425950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656" y="798974"/>
            <a:ext cx="3828178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9042" y="3205492"/>
            <a:ext cx="2427369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791C2-8717-42E8-87E4-6A314B186159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EDECB-E9A2-44E0-9DAC-40C929E697FF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1748" y="3205491"/>
            <a:ext cx="242327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934132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4996501" y="482171"/>
            <a:ext cx="3511387" cy="5149101"/>
            <a:chOff x="6852919" y="583365"/>
            <a:chExt cx="4681849" cy="5181928"/>
          </a:xfrm>
        </p:grpSpPr>
        <p:sp>
          <p:nvSpPr>
            <p:cNvPr id="14" name="Rectangle 13"/>
            <p:cNvSpPr/>
            <p:nvPr/>
          </p:nvSpPr>
          <p:spPr>
            <a:xfrm>
              <a:off x="6852919" y="583365"/>
              <a:ext cx="4681849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7273787" y="915806"/>
              <a:ext cx="3844017" cy="4507918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148" y="1129513"/>
            <a:ext cx="3244935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1122543"/>
            <a:ext cx="2234998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492" y="3145992"/>
            <a:ext cx="3240286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36664" y="5469857"/>
            <a:ext cx="3252420" cy="320123"/>
          </a:xfrm>
        </p:spPr>
        <p:txBody>
          <a:bodyPr/>
          <a:lstStyle>
            <a:lvl1pPr algn="l">
              <a:defRPr/>
            </a:lvl1pPr>
          </a:lstStyle>
          <a:p>
            <a:fld id="{E37791C2-8717-42E8-87E4-6A314B186159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37530" y="318641"/>
            <a:ext cx="3251553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EDECB-E9A2-44E0-9DAC-40C929E697FF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1281" y="3143605"/>
            <a:ext cx="324201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4627962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015734"/>
            <a:ext cx="9144000" cy="407952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1538" r="12500" b="-1538"/>
          <a:stretch/>
        </p:blipFill>
        <p:spPr>
          <a:xfrm>
            <a:off x="-1" y="6095253"/>
            <a:ext cx="9144001" cy="774727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0" y="6101127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3491" y="804520"/>
            <a:ext cx="6571343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5733"/>
            <a:ext cx="6571343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6542" y="330370"/>
            <a:ext cx="2368292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7791C2-8717-42E8-87E4-6A314B186159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3491" y="329308"/>
            <a:ext cx="403400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725" y="798973"/>
            <a:ext cx="795746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99FEDECB-E9A2-44E0-9DAC-40C929E697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367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f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667000"/>
            <a:ext cx="7772400" cy="933450"/>
          </a:xfrm>
        </p:spPr>
        <p:txBody>
          <a:bodyPr/>
          <a:lstStyle/>
          <a:p>
            <a:r>
              <a:rPr lang="en-US" b="1" dirty="0">
                <a:latin typeface="Arial Black" panose="020B0A04020102020204" pitchFamily="34" charset="0"/>
              </a:rPr>
              <a:t>Minimum Wage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914400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solidFill>
                  <a:srgbClr val="00B050"/>
                </a:solidFill>
                <a:latin typeface="Algerian" panose="04020705040A02060702" pitchFamily="82" charset="0"/>
              </a:rPr>
              <a:t>Jamel Ben </a:t>
            </a:r>
            <a:r>
              <a:rPr lang="en-US" sz="3600" b="1" dirty="0" err="1">
                <a:solidFill>
                  <a:srgbClr val="00B050"/>
                </a:solidFill>
                <a:latin typeface="Algerian" panose="04020705040A02060702" pitchFamily="82" charset="0"/>
              </a:rPr>
              <a:t>Chafra</a:t>
            </a:r>
            <a:endParaRPr lang="en-US" sz="3600" b="1" dirty="0">
              <a:solidFill>
                <a:srgbClr val="00B050"/>
              </a:solidFill>
              <a:latin typeface="Algerian" panose="04020705040A02060702" pitchFamily="82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19D7F7C-3416-42D1-B7B0-60BC18C6CF4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289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009878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144755-4811-4A99-8EAA-E3EA7EC558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500" b="1" dirty="0">
                <a:solidFill>
                  <a:srgbClr val="FF0000"/>
                </a:solidFill>
              </a:rPr>
              <a:t>What is Minimum Wage?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DBA486-C9E3-40BF-8BCB-B4A1C6D219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marR="0" indent="-34290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lowest remuneration that employers can legally pay their employees.</a:t>
            </a:r>
          </a:p>
          <a:p>
            <a:pPr marL="342900" marR="0" indent="-34290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Became 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legal, in many countries, by the end of the 20</a:t>
            </a:r>
            <a:r>
              <a:rPr lang="en-US" sz="24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century.</a:t>
            </a:r>
          </a:p>
          <a:p>
            <a:pPr marL="342900" marR="0" indent="-34290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Varies 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significantly from a country to a country and from a region to a region.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594025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6E95CD-105D-476A-A5D6-0FA5741D03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sz="2700" b="1" dirty="0"/>
              <a:t>Minimum Wage in some European Countries (2025)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AF6C2B89-5A20-47A9-AA8D-DE95C343AB8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84278459"/>
              </p:ext>
            </p:extLst>
          </p:nvPr>
        </p:nvGraphicFramePr>
        <p:xfrm>
          <a:off x="1443038" y="2016125"/>
          <a:ext cx="6572250" cy="27736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286125">
                  <a:extLst>
                    <a:ext uri="{9D8B030D-6E8A-4147-A177-3AD203B41FA5}">
                      <a16:colId xmlns:a16="http://schemas.microsoft.com/office/drawing/2014/main" val="3867694893"/>
                    </a:ext>
                  </a:extLst>
                </a:gridCol>
                <a:gridCol w="3286125">
                  <a:extLst>
                    <a:ext uri="{9D8B030D-6E8A-4147-A177-3AD203B41FA5}">
                      <a16:colId xmlns:a16="http://schemas.microsoft.com/office/drawing/2014/main" val="332410794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Country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Minimum Wage (Euros)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39437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Portugal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1,015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17828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Spain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1,381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77613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France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1,802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97990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Germany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2,161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98149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Greece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968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62638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Ireland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2,282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87056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932662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7319F3-1BCF-41C9-98D5-559550A696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8657" y="228600"/>
            <a:ext cx="6571343" cy="1049235"/>
          </a:xfrm>
        </p:spPr>
        <p:txBody>
          <a:bodyPr>
            <a:normAutofit/>
          </a:bodyPr>
          <a:lstStyle/>
          <a:p>
            <a:pPr algn="r"/>
            <a:r>
              <a:rPr lang="en-US" sz="3000" b="1" i="1" dirty="0">
                <a:highlight>
                  <a:srgbClr val="00FF00"/>
                </a:highlight>
              </a:rPr>
              <a:t>When was minimum wage adopted in some countries?</a:t>
            </a: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9CEC17EE-8149-47C7-8B6D-A076C15223B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69021235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20374753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1A6E99-9183-459B-9C23-E7BE16F22A4D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7030A0"/>
          </a:solidFill>
        </p:spPr>
        <p:txBody>
          <a:bodyPr>
            <a:normAutofit/>
          </a:bodyPr>
          <a:lstStyle/>
          <a:p>
            <a:r>
              <a:rPr lang="en-US" sz="2800" b="1" dirty="0"/>
              <a:t>Minimum Wage Consequences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B5AC0B30-B339-434C-AC48-602DB110A087}"/>
              </a:ext>
            </a:extLst>
          </p:cNvPr>
          <p:cNvGrpSpPr/>
          <p:nvPr/>
        </p:nvGrpSpPr>
        <p:grpSpPr>
          <a:xfrm>
            <a:off x="320041" y="3016188"/>
            <a:ext cx="8503918" cy="915140"/>
            <a:chOff x="320041" y="3016188"/>
            <a:chExt cx="8503918" cy="915140"/>
          </a:xfrm>
        </p:grpSpPr>
        <p:sp>
          <p:nvSpPr>
            <p:cNvPr id="3" name="Rectangle: Rounded Corners 2">
              <a:extLst>
                <a:ext uri="{FF2B5EF4-FFF2-40B4-BE49-F238E27FC236}">
                  <a16:creationId xmlns:a16="http://schemas.microsoft.com/office/drawing/2014/main" id="{AFB98624-7568-4C85-8268-02C116A55CAA}"/>
                </a:ext>
              </a:extLst>
            </p:cNvPr>
            <p:cNvSpPr/>
            <p:nvPr/>
          </p:nvSpPr>
          <p:spPr>
            <a:xfrm>
              <a:off x="320041" y="3016188"/>
              <a:ext cx="2651760" cy="9144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Improve overall standard of living</a:t>
              </a:r>
            </a:p>
          </p:txBody>
        </p:sp>
        <p:sp>
          <p:nvSpPr>
            <p:cNvPr id="4" name="Rectangle: Rounded Corners 3">
              <a:extLst>
                <a:ext uri="{FF2B5EF4-FFF2-40B4-BE49-F238E27FC236}">
                  <a16:creationId xmlns:a16="http://schemas.microsoft.com/office/drawing/2014/main" id="{935DB6C9-3CCC-4385-B1E0-E9ADB9BA6141}"/>
                </a:ext>
              </a:extLst>
            </p:cNvPr>
            <p:cNvSpPr/>
            <p:nvPr/>
          </p:nvSpPr>
          <p:spPr>
            <a:xfrm>
              <a:off x="3178947" y="3016928"/>
              <a:ext cx="2651760" cy="9144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Improve worker morale</a:t>
              </a:r>
            </a:p>
          </p:txBody>
        </p:sp>
        <p:sp>
          <p:nvSpPr>
            <p:cNvPr id="5" name="Rectangle: Rounded Corners 4">
              <a:extLst>
                <a:ext uri="{FF2B5EF4-FFF2-40B4-BE49-F238E27FC236}">
                  <a16:creationId xmlns:a16="http://schemas.microsoft.com/office/drawing/2014/main" id="{52512E3D-64B8-4B60-9DD8-EC91AA93021E}"/>
                </a:ext>
              </a:extLst>
            </p:cNvPr>
            <p:cNvSpPr/>
            <p:nvPr/>
          </p:nvSpPr>
          <p:spPr>
            <a:xfrm>
              <a:off x="6172200" y="3016928"/>
              <a:ext cx="2651759" cy="9144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Reduce reliance on anti-poverty programs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993816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1A6E99-9183-459B-9C23-E7BE16F22A4D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7030A0"/>
          </a:solidFill>
        </p:spPr>
        <p:txBody>
          <a:bodyPr>
            <a:normAutofit/>
          </a:bodyPr>
          <a:lstStyle/>
          <a:p>
            <a:r>
              <a:rPr lang="en-US" sz="2800" b="1" dirty="0"/>
              <a:t>Minimum Wage Consequences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EA51FF61-E118-4050-8A7B-AC4DA18124C2}"/>
              </a:ext>
            </a:extLst>
          </p:cNvPr>
          <p:cNvGrpSpPr/>
          <p:nvPr/>
        </p:nvGrpSpPr>
        <p:grpSpPr>
          <a:xfrm>
            <a:off x="320041" y="3016188"/>
            <a:ext cx="8503918" cy="2317812"/>
            <a:chOff x="320041" y="3016188"/>
            <a:chExt cx="8503918" cy="2317812"/>
          </a:xfrm>
        </p:grpSpPr>
        <p:sp>
          <p:nvSpPr>
            <p:cNvPr id="3" name="Rectangle: Rounded Corners 2">
              <a:extLst>
                <a:ext uri="{FF2B5EF4-FFF2-40B4-BE49-F238E27FC236}">
                  <a16:creationId xmlns:a16="http://schemas.microsoft.com/office/drawing/2014/main" id="{AFB98624-7568-4C85-8268-02C116A55CAA}"/>
                </a:ext>
              </a:extLst>
            </p:cNvPr>
            <p:cNvSpPr/>
            <p:nvPr/>
          </p:nvSpPr>
          <p:spPr>
            <a:xfrm>
              <a:off x="320041" y="3016188"/>
              <a:ext cx="2651760" cy="9144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Improve overall standard of living</a:t>
              </a:r>
            </a:p>
          </p:txBody>
        </p:sp>
        <p:sp>
          <p:nvSpPr>
            <p:cNvPr id="4" name="Rectangle: Rounded Corners 3">
              <a:extLst>
                <a:ext uri="{FF2B5EF4-FFF2-40B4-BE49-F238E27FC236}">
                  <a16:creationId xmlns:a16="http://schemas.microsoft.com/office/drawing/2014/main" id="{935DB6C9-3CCC-4385-B1E0-E9ADB9BA6141}"/>
                </a:ext>
              </a:extLst>
            </p:cNvPr>
            <p:cNvSpPr/>
            <p:nvPr/>
          </p:nvSpPr>
          <p:spPr>
            <a:xfrm>
              <a:off x="3178947" y="3016928"/>
              <a:ext cx="2651760" cy="9144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Improve worker morale</a:t>
              </a:r>
            </a:p>
          </p:txBody>
        </p:sp>
        <p:sp>
          <p:nvSpPr>
            <p:cNvPr id="5" name="Rectangle: Rounded Corners 4">
              <a:extLst>
                <a:ext uri="{FF2B5EF4-FFF2-40B4-BE49-F238E27FC236}">
                  <a16:creationId xmlns:a16="http://schemas.microsoft.com/office/drawing/2014/main" id="{52512E3D-64B8-4B60-9DD8-EC91AA93021E}"/>
                </a:ext>
              </a:extLst>
            </p:cNvPr>
            <p:cNvSpPr/>
            <p:nvPr/>
          </p:nvSpPr>
          <p:spPr>
            <a:xfrm>
              <a:off x="6172200" y="3016928"/>
              <a:ext cx="2651759" cy="9144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Reduce reliance on anti-poverty programs</a:t>
              </a:r>
            </a:p>
          </p:txBody>
        </p:sp>
        <p:sp>
          <p:nvSpPr>
            <p:cNvPr id="8" name="Cloud 7">
              <a:extLst>
                <a:ext uri="{FF2B5EF4-FFF2-40B4-BE49-F238E27FC236}">
                  <a16:creationId xmlns:a16="http://schemas.microsoft.com/office/drawing/2014/main" id="{F61A857F-B526-4407-9298-3D76A251D4D2}"/>
                </a:ext>
              </a:extLst>
            </p:cNvPr>
            <p:cNvSpPr/>
            <p:nvPr/>
          </p:nvSpPr>
          <p:spPr>
            <a:xfrm>
              <a:off x="3178947" y="4267200"/>
              <a:ext cx="2651760" cy="1066800"/>
            </a:xfrm>
            <a:prstGeom prst="clou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Boost consumer spending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4824523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: Shape 4">
            <a:extLst>
              <a:ext uri="{FF2B5EF4-FFF2-40B4-BE49-F238E27FC236}">
                <a16:creationId xmlns:a16="http://schemas.microsoft.com/office/drawing/2014/main" id="{3D102883-56F4-40F7-B1D8-556E813C82F1}"/>
              </a:ext>
            </a:extLst>
          </p:cNvPr>
          <p:cNvSpPr/>
          <p:nvPr/>
        </p:nvSpPr>
        <p:spPr>
          <a:xfrm>
            <a:off x="3429000" y="2362200"/>
            <a:ext cx="2286000" cy="2286000"/>
          </a:xfrm>
          <a:custGeom>
            <a:avLst/>
            <a:gdLst>
              <a:gd name="connsiteX0" fmla="*/ 1224128 w 2286000"/>
              <a:gd name="connsiteY0" fmla="*/ 2281904 h 2286000"/>
              <a:gd name="connsiteX1" fmla="*/ 1219200 w 2286000"/>
              <a:gd name="connsiteY1" fmla="*/ 2286000 h 2286000"/>
              <a:gd name="connsiteX2" fmla="*/ 1214837 w 2286000"/>
              <a:gd name="connsiteY2" fmla="*/ 2282373 h 2286000"/>
              <a:gd name="connsiteX3" fmla="*/ 1143000 w 2286000"/>
              <a:gd name="connsiteY3" fmla="*/ 0 h 2286000"/>
              <a:gd name="connsiteX4" fmla="*/ 2286000 w 2286000"/>
              <a:gd name="connsiteY4" fmla="*/ 0 h 2286000"/>
              <a:gd name="connsiteX5" fmla="*/ 2286000 w 2286000"/>
              <a:gd name="connsiteY5" fmla="*/ 1143000 h 2286000"/>
              <a:gd name="connsiteX6" fmla="*/ 1259865 w 2286000"/>
              <a:gd name="connsiteY6" fmla="*/ 2280099 h 2286000"/>
              <a:gd name="connsiteX7" fmla="*/ 1224128 w 2286000"/>
              <a:gd name="connsiteY7" fmla="*/ 2281904 h 2286000"/>
              <a:gd name="connsiteX8" fmla="*/ 1398313 w 2286000"/>
              <a:gd name="connsiteY8" fmla="*/ 2137088 h 2286000"/>
              <a:gd name="connsiteX9" fmla="*/ 1219200 w 2286000"/>
              <a:gd name="connsiteY9" fmla="*/ 685800 h 2286000"/>
              <a:gd name="connsiteX10" fmla="*/ 1040087 w 2286000"/>
              <a:gd name="connsiteY10" fmla="*/ 2137088 h 2286000"/>
              <a:gd name="connsiteX11" fmla="*/ 1214837 w 2286000"/>
              <a:gd name="connsiteY11" fmla="*/ 2282373 h 2286000"/>
              <a:gd name="connsiteX12" fmla="*/ 1143000 w 2286000"/>
              <a:gd name="connsiteY12" fmla="*/ 2286000 h 2286000"/>
              <a:gd name="connsiteX13" fmla="*/ 0 w 2286000"/>
              <a:gd name="connsiteY13" fmla="*/ 1143000 h 2286000"/>
              <a:gd name="connsiteX14" fmla="*/ 1143000 w 2286000"/>
              <a:gd name="connsiteY14" fmla="*/ 0 h 228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286000" h="2286000">
                <a:moveTo>
                  <a:pt x="1224128" y="2281904"/>
                </a:moveTo>
                <a:lnTo>
                  <a:pt x="1219200" y="2286000"/>
                </a:lnTo>
                <a:lnTo>
                  <a:pt x="1214837" y="2282373"/>
                </a:lnTo>
                <a:close/>
                <a:moveTo>
                  <a:pt x="1143000" y="0"/>
                </a:moveTo>
                <a:lnTo>
                  <a:pt x="2286000" y="0"/>
                </a:lnTo>
                <a:lnTo>
                  <a:pt x="2286000" y="1143000"/>
                </a:lnTo>
                <a:cubicBezTo>
                  <a:pt x="2286000" y="1734807"/>
                  <a:pt x="1836230" y="2221566"/>
                  <a:pt x="1259865" y="2280099"/>
                </a:cubicBezTo>
                <a:lnTo>
                  <a:pt x="1224128" y="2281904"/>
                </a:lnTo>
                <a:lnTo>
                  <a:pt x="1398313" y="2137088"/>
                </a:lnTo>
                <a:cubicBezTo>
                  <a:pt x="3142236" y="610444"/>
                  <a:pt x="1619052" y="-519906"/>
                  <a:pt x="1219200" y="685800"/>
                </a:cubicBezTo>
                <a:cubicBezTo>
                  <a:pt x="819349" y="-519906"/>
                  <a:pt x="-703836" y="610444"/>
                  <a:pt x="1040087" y="2137088"/>
                </a:cubicBezTo>
                <a:lnTo>
                  <a:pt x="1214837" y="2282373"/>
                </a:lnTo>
                <a:lnTo>
                  <a:pt x="1143000" y="2286000"/>
                </a:lnTo>
                <a:cubicBezTo>
                  <a:pt x="511739" y="2286000"/>
                  <a:pt x="0" y="1774261"/>
                  <a:pt x="0" y="1143000"/>
                </a:cubicBezTo>
                <a:cubicBezTo>
                  <a:pt x="0" y="511739"/>
                  <a:pt x="511739" y="0"/>
                  <a:pt x="1143000" y="0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  <a:scene3d>
              <a:camera prst="perspectiveContrastingLeftFacing"/>
              <a:lightRig rig="threePt" dir="t"/>
            </a:scene3d>
          </a:bodyPr>
          <a:lstStyle/>
          <a:p>
            <a:pPr algn="ctr"/>
            <a:r>
              <a:rPr lang="en-US" sz="3600" b="1" dirty="0">
                <a:solidFill>
                  <a:srgbClr val="00B0F0"/>
                </a:solidFill>
                <a:latin typeface="Arial Black" panose="020B0A04020102020204" pitchFamily="34" charset="0"/>
              </a:rPr>
              <a:t>Money Talks!</a:t>
            </a:r>
          </a:p>
        </p:txBody>
      </p:sp>
    </p:spTree>
    <p:extLst>
      <p:ext uri="{BB962C8B-B14F-4D97-AF65-F5344CB8AC3E}">
        <p14:creationId xmlns:p14="http://schemas.microsoft.com/office/powerpoint/2010/main" val="275157516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373</TotalTime>
  <Words>253</Words>
  <Application>Microsoft Office PowerPoint</Application>
  <PresentationFormat>On-screen Show (4:3)</PresentationFormat>
  <Paragraphs>51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Algerian</vt:lpstr>
      <vt:lpstr>Arial</vt:lpstr>
      <vt:lpstr>Arial Black</vt:lpstr>
      <vt:lpstr>Calibri</vt:lpstr>
      <vt:lpstr>Gill Sans MT</vt:lpstr>
      <vt:lpstr>Times New Roman</vt:lpstr>
      <vt:lpstr>Gallery</vt:lpstr>
      <vt:lpstr>Minimum Wage</vt:lpstr>
      <vt:lpstr>What is Minimum Wage?</vt:lpstr>
      <vt:lpstr>Minimum Wage in some European Countries (2025)</vt:lpstr>
      <vt:lpstr>When was minimum wage adopted in some countries?</vt:lpstr>
      <vt:lpstr>Minimum Wage Consequences</vt:lpstr>
      <vt:lpstr>Minimum Wage Consequences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Corona Virus</dc:title>
  <dc:creator>Windows User</dc:creator>
  <cp:lastModifiedBy>user</cp:lastModifiedBy>
  <cp:revision>39</cp:revision>
  <cp:lastPrinted>2026-03-23T12:09:03Z</cp:lastPrinted>
  <dcterms:created xsi:type="dcterms:W3CDTF">2021-02-02T11:36:17Z</dcterms:created>
  <dcterms:modified xsi:type="dcterms:W3CDTF">2026-03-23T12:10:55Z</dcterms:modified>
</cp:coreProperties>
</file>